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9" r:id="rId1"/>
    <p:sldMasterId id="2147483680" r:id="rId2"/>
  </p:sldMasterIdLst>
  <p:notesMasterIdLst>
    <p:notesMasterId r:id="rId4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a9be2c76d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a9be2c76d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aa60ad4d7d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aa60ad4d7d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a9be2c76d7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a9be2c76d7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a9be2c76d7_0_25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a9be2c76d7_0_2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abc9c918b4_0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abc9c918b4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a9be2c76d7_0_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a9be2c76d7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a9be2c76d7_0_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a9be2c76d7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aa60ad4d7d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aa60ad4d7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normalisation of sexual violence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aa60ad4d7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aa60ad4d7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aa60ad4d7d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aa60ad4d7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aa60ad4d7d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aa60ad4d7d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aa60ad4d7d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aa60ad4d7d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ad6270243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ad6270243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aa60ad4d7d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aa60ad4d7d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Speaker notes: </a:t>
            </a:r>
            <a:r>
              <a:rPr lang="en-GB" sz="1200">
                <a:solidFill>
                  <a:schemeClr val="dk1"/>
                </a:solidFill>
                <a:highlight>
                  <a:schemeClr val="lt1"/>
                </a:highlight>
                <a:latin typeface="Calibri"/>
                <a:ea typeface="Calibri"/>
                <a:cs typeface="Calibri"/>
                <a:sym typeface="Calibri"/>
              </a:rPr>
              <a:t>These results informed the Online safety act  and a new suite of crimes on intimate image abuse, and the creation of a new offence on cyberflashing in 2022.  It is critically important that the legal system keep up with the pace of cybercrimes.  However, these offences are not enough. And moreover, the law applies a blanket approach to under 18s so that any offences are categorised as child sexual abuse.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aa60ad4d7d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aa60ad4d7d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abc9c918b4_0_1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abc9c918b4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abc9c918b4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abc9c918b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a9be2c76d7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a9be2c76d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Less context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a9be2c76d7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a9be2c76d7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a9be2c76d7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a9be2c76d7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Including SEF strangualtion docs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abc9c918b4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abc9c918b4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ad6270243c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ad6270243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abc9c918b4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abc9c918b4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abc9c918b4_0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abc9c918b4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abc9c918b4_0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abc9c918b4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abc9c918b4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abc9c918b4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abc9c918b4_0_2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abc9c918b4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abc9c918b4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abc9c918b4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abc9c918b4_0_2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abc9c918b4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abc9c918b4_0_2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bc9c918b4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a9be2c76d7_0_4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3a9be2c76d7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abc9c918b4_0_2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abc9c918b4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Lack of faith in the justice system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ad6270243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ad6270243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abc9c918b4_0_2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3abc9c918b4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abc9c918b4_0_2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abc9c918b4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abc9c918b4_0_3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abc9c918b4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a9be2c76d7_0_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a9be2c76d7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Handling disclosures tools, victim-blaming, encouraging survivor empathy, understanding offences (nuances of the laws). ‘Best advice for those in the legal domain’, we’re telling young people they need to know the law even if it doesn’t apply to them (prevention education- stat around young people having sex later). (Inform and become more informed- we educate young people about the law while also challenging our own perceptions).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aef5badce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3aef5badc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Jessica to begin by explaining why it is important to keep up to date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a9be2c76d7_0_43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3a9be2c76d7_0_4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Change this to more about them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a9be2c76d7_0_4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3a9be2c76d7_0_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abc9c918b4_0_3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abc9c918b4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aee3369df3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aee3369df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8" name="Google Shape;58;p14"/>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9" name="Google Shape;59;p14"/>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60" name="Google Shape;60;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2" name="Google Shape;62;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Diagram or Organization Chart" type="dgm">
  <p:cSld name="DIAGRAM">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457200" y="91678"/>
            <a:ext cx="7543800" cy="971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5"/>
          <p:cNvSpPr>
            <a:spLocks noGrp="1"/>
          </p:cNvSpPr>
          <p:nvPr>
            <p:ph type="dgm" idx="2"/>
          </p:nvPr>
        </p:nvSpPr>
        <p:spPr>
          <a:xfrm>
            <a:off x="457200" y="1289447"/>
            <a:ext cx="8229600" cy="33087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6" name="Google Shape;66;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7" name="Google Shape;67;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8" name="Google Shape;68;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1" name="Google Shape;71;p16"/>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1200"/>
              </a:spcBef>
              <a:spcAft>
                <a:spcPts val="0"/>
              </a:spcAft>
              <a:buClr>
                <a:schemeClr val="dk1"/>
              </a:buClr>
              <a:buSzPts val="2100"/>
              <a:buChar char="○"/>
              <a:defRPr sz="2100"/>
            </a:lvl2pPr>
            <a:lvl3pPr marL="1371600" lvl="2" indent="-342900" algn="l">
              <a:lnSpc>
                <a:spcPct val="90000"/>
              </a:lnSpc>
              <a:spcBef>
                <a:spcPts val="1200"/>
              </a:spcBef>
              <a:spcAft>
                <a:spcPts val="0"/>
              </a:spcAft>
              <a:buClr>
                <a:schemeClr val="dk1"/>
              </a:buClr>
              <a:buSzPts val="1800"/>
              <a:buChar char="■"/>
              <a:defRPr sz="1800"/>
            </a:lvl3pPr>
            <a:lvl4pPr marL="1828800" lvl="3" indent="-323850" algn="l">
              <a:lnSpc>
                <a:spcPct val="90000"/>
              </a:lnSpc>
              <a:spcBef>
                <a:spcPts val="1200"/>
              </a:spcBef>
              <a:spcAft>
                <a:spcPts val="0"/>
              </a:spcAft>
              <a:buClr>
                <a:schemeClr val="dk1"/>
              </a:buClr>
              <a:buSzPts val="1500"/>
              <a:buChar char="●"/>
              <a:defRPr sz="1500"/>
            </a:lvl4pPr>
            <a:lvl5pPr marL="2286000" lvl="4" indent="-323850" algn="l">
              <a:lnSpc>
                <a:spcPct val="90000"/>
              </a:lnSpc>
              <a:spcBef>
                <a:spcPts val="1200"/>
              </a:spcBef>
              <a:spcAft>
                <a:spcPts val="0"/>
              </a:spcAft>
              <a:buClr>
                <a:schemeClr val="dk1"/>
              </a:buClr>
              <a:buSzPts val="1500"/>
              <a:buChar char="○"/>
              <a:defRPr sz="1500"/>
            </a:lvl5pPr>
            <a:lvl6pPr marL="2743200" lvl="5" indent="-323850" algn="l">
              <a:lnSpc>
                <a:spcPct val="90000"/>
              </a:lnSpc>
              <a:spcBef>
                <a:spcPts val="1200"/>
              </a:spcBef>
              <a:spcAft>
                <a:spcPts val="0"/>
              </a:spcAft>
              <a:buClr>
                <a:schemeClr val="dk1"/>
              </a:buClr>
              <a:buSzPts val="1500"/>
              <a:buChar char="■"/>
              <a:defRPr sz="1500"/>
            </a:lvl6pPr>
            <a:lvl7pPr marL="3200400" lvl="6" indent="-323850" algn="l">
              <a:lnSpc>
                <a:spcPct val="90000"/>
              </a:lnSpc>
              <a:spcBef>
                <a:spcPts val="1200"/>
              </a:spcBef>
              <a:spcAft>
                <a:spcPts val="0"/>
              </a:spcAft>
              <a:buClr>
                <a:schemeClr val="dk1"/>
              </a:buClr>
              <a:buSzPts val="1500"/>
              <a:buChar char="●"/>
              <a:defRPr sz="1500"/>
            </a:lvl7pPr>
            <a:lvl8pPr marL="3657600" lvl="7" indent="-323850" algn="l">
              <a:lnSpc>
                <a:spcPct val="90000"/>
              </a:lnSpc>
              <a:spcBef>
                <a:spcPts val="1200"/>
              </a:spcBef>
              <a:spcAft>
                <a:spcPts val="0"/>
              </a:spcAft>
              <a:buClr>
                <a:schemeClr val="dk1"/>
              </a:buClr>
              <a:buSzPts val="1500"/>
              <a:buChar char="○"/>
              <a:defRPr sz="1500"/>
            </a:lvl8pPr>
            <a:lvl9pPr marL="4114800" lvl="8" indent="-323850" algn="l">
              <a:lnSpc>
                <a:spcPct val="90000"/>
              </a:lnSpc>
              <a:spcBef>
                <a:spcPts val="1200"/>
              </a:spcBef>
              <a:spcAft>
                <a:spcPts val="1200"/>
              </a:spcAft>
              <a:buClr>
                <a:schemeClr val="dk1"/>
              </a:buClr>
              <a:buSzPts val="1500"/>
              <a:buChar char="■"/>
              <a:defRPr sz="1500"/>
            </a:lvl9pPr>
          </a:lstStyle>
          <a:p>
            <a:endParaRPr/>
          </a:p>
        </p:txBody>
      </p:sp>
      <p:sp>
        <p:nvSpPr>
          <p:cNvPr id="72" name="Google Shape;72;p16"/>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1200"/>
              </a:spcBef>
              <a:spcAft>
                <a:spcPts val="0"/>
              </a:spcAft>
              <a:buClr>
                <a:schemeClr val="dk1"/>
              </a:buClr>
              <a:buSzPts val="1100"/>
              <a:buNone/>
              <a:defRPr sz="1100"/>
            </a:lvl2pPr>
            <a:lvl3pPr marL="1371600" lvl="2" indent="-228600" algn="l">
              <a:lnSpc>
                <a:spcPct val="90000"/>
              </a:lnSpc>
              <a:spcBef>
                <a:spcPts val="1200"/>
              </a:spcBef>
              <a:spcAft>
                <a:spcPts val="0"/>
              </a:spcAft>
              <a:buClr>
                <a:schemeClr val="dk1"/>
              </a:buClr>
              <a:buSzPts val="900"/>
              <a:buNone/>
              <a:defRPr sz="900"/>
            </a:lvl3pPr>
            <a:lvl4pPr marL="1828800" lvl="3" indent="-228600" algn="l">
              <a:lnSpc>
                <a:spcPct val="90000"/>
              </a:lnSpc>
              <a:spcBef>
                <a:spcPts val="1200"/>
              </a:spcBef>
              <a:spcAft>
                <a:spcPts val="0"/>
              </a:spcAft>
              <a:buClr>
                <a:schemeClr val="dk1"/>
              </a:buClr>
              <a:buSzPts val="800"/>
              <a:buNone/>
              <a:defRPr sz="800"/>
            </a:lvl4pPr>
            <a:lvl5pPr marL="2286000" lvl="4" indent="-228600" algn="l">
              <a:lnSpc>
                <a:spcPct val="90000"/>
              </a:lnSpc>
              <a:spcBef>
                <a:spcPts val="1200"/>
              </a:spcBef>
              <a:spcAft>
                <a:spcPts val="0"/>
              </a:spcAft>
              <a:buClr>
                <a:schemeClr val="dk1"/>
              </a:buClr>
              <a:buSzPts val="800"/>
              <a:buNone/>
              <a:defRPr sz="800"/>
            </a:lvl5pPr>
            <a:lvl6pPr marL="2743200" lvl="5" indent="-228600" algn="l">
              <a:lnSpc>
                <a:spcPct val="90000"/>
              </a:lnSpc>
              <a:spcBef>
                <a:spcPts val="1200"/>
              </a:spcBef>
              <a:spcAft>
                <a:spcPts val="0"/>
              </a:spcAft>
              <a:buClr>
                <a:schemeClr val="dk1"/>
              </a:buClr>
              <a:buSzPts val="800"/>
              <a:buNone/>
              <a:defRPr sz="800"/>
            </a:lvl6pPr>
            <a:lvl7pPr marL="3200400" lvl="6" indent="-228600" algn="l">
              <a:lnSpc>
                <a:spcPct val="90000"/>
              </a:lnSpc>
              <a:spcBef>
                <a:spcPts val="1200"/>
              </a:spcBef>
              <a:spcAft>
                <a:spcPts val="0"/>
              </a:spcAft>
              <a:buClr>
                <a:schemeClr val="dk1"/>
              </a:buClr>
              <a:buSzPts val="800"/>
              <a:buNone/>
              <a:defRPr sz="800"/>
            </a:lvl7pPr>
            <a:lvl8pPr marL="3657600" lvl="7" indent="-228600" algn="l">
              <a:lnSpc>
                <a:spcPct val="90000"/>
              </a:lnSpc>
              <a:spcBef>
                <a:spcPts val="1200"/>
              </a:spcBef>
              <a:spcAft>
                <a:spcPts val="0"/>
              </a:spcAft>
              <a:buClr>
                <a:schemeClr val="dk1"/>
              </a:buClr>
              <a:buSzPts val="800"/>
              <a:buNone/>
              <a:defRPr sz="800"/>
            </a:lvl8pPr>
            <a:lvl9pPr marL="4114800" lvl="8" indent="-228600" algn="l">
              <a:lnSpc>
                <a:spcPct val="90000"/>
              </a:lnSpc>
              <a:spcBef>
                <a:spcPts val="1200"/>
              </a:spcBef>
              <a:spcAft>
                <a:spcPts val="1200"/>
              </a:spcAft>
              <a:buClr>
                <a:schemeClr val="dk1"/>
              </a:buClr>
              <a:buSzPts val="800"/>
              <a:buNone/>
              <a:defRPr sz="800"/>
            </a:lvl9pPr>
          </a:lstStyle>
          <a:p>
            <a:endParaRPr/>
          </a:p>
        </p:txBody>
      </p:sp>
      <p:sp>
        <p:nvSpPr>
          <p:cNvPr id="73" name="Google Shape;73;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74" name="Google Shape;74;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75" name="Google Shape;75;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2"/>
        <p:cNvGrpSpPr/>
        <p:nvPr/>
      </p:nvGrpSpPr>
      <p:grpSpPr>
        <a:xfrm>
          <a:off x="0" y="0"/>
          <a:ext cx="0" cy="0"/>
          <a:chOff x="0" y="0"/>
          <a:chExt cx="0" cy="0"/>
        </a:xfrm>
      </p:grpSpPr>
      <p:sp>
        <p:nvSpPr>
          <p:cNvPr id="83" name="Google Shape;83;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5" name="Google Shape;85;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6" name="Google Shape;86;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7" name="Google Shape;87;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UCL Title slide 1">
  <p:cSld name="UCL Title slide 1">
    <p:spTree>
      <p:nvGrpSpPr>
        <p:cNvPr id="1" name="Shape 88"/>
        <p:cNvGrpSpPr/>
        <p:nvPr/>
      </p:nvGrpSpPr>
      <p:grpSpPr>
        <a:xfrm>
          <a:off x="0" y="0"/>
          <a:ext cx="0" cy="0"/>
          <a:chOff x="0" y="0"/>
          <a:chExt cx="0" cy="0"/>
        </a:xfrm>
      </p:grpSpPr>
      <p:sp>
        <p:nvSpPr>
          <p:cNvPr id="89" name="Google Shape;89;p19"/>
          <p:cNvSpPr/>
          <p:nvPr/>
        </p:nvSpPr>
        <p:spPr>
          <a:xfrm>
            <a:off x="0" y="1"/>
            <a:ext cx="9144000" cy="10686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90" name="Google Shape;90;p19"/>
          <p:cNvPicPr preferRelativeResize="0"/>
          <p:nvPr/>
        </p:nvPicPr>
        <p:blipFill rotWithShape="1">
          <a:blip r:embed="rId2">
            <a:alphaModFix/>
          </a:blip>
          <a:srcRect/>
          <a:stretch/>
        </p:blipFill>
        <p:spPr>
          <a:xfrm>
            <a:off x="1" y="1"/>
            <a:ext cx="9144020" cy="1005842"/>
          </a:xfrm>
          <a:prstGeom prst="rect">
            <a:avLst/>
          </a:prstGeom>
          <a:noFill/>
          <a:ln>
            <a:noFill/>
          </a:ln>
        </p:spPr>
      </p:pic>
      <p:sp>
        <p:nvSpPr>
          <p:cNvPr id="91" name="Google Shape;91;p19"/>
          <p:cNvSpPr txBox="1">
            <a:spLocks noGrp="1"/>
          </p:cNvSpPr>
          <p:nvPr>
            <p:ph type="body" idx="1"/>
          </p:nvPr>
        </p:nvSpPr>
        <p:spPr>
          <a:xfrm>
            <a:off x="270000" y="270000"/>
            <a:ext cx="4320000" cy="540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FFFFFF"/>
              </a:buClr>
              <a:buSzPts val="800"/>
              <a:buNone/>
              <a:defRPr sz="800" b="1" i="0" cap="none">
                <a:solidFill>
                  <a:srgbClr val="FFFFFF"/>
                </a:solidFill>
                <a:latin typeface="Calibri"/>
                <a:ea typeface="Calibri"/>
                <a:cs typeface="Calibri"/>
                <a:sym typeface="Calibri"/>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19" descr="Image"/>
          <p:cNvSpPr>
            <a:spLocks noGrp="1"/>
          </p:cNvSpPr>
          <p:nvPr>
            <p:ph type="pic" idx="2"/>
          </p:nvPr>
        </p:nvSpPr>
        <p:spPr>
          <a:xfrm>
            <a:off x="0" y="1080000"/>
            <a:ext cx="9144000" cy="4065600"/>
          </a:xfrm>
          <a:prstGeom prst="rect">
            <a:avLst/>
          </a:prstGeom>
          <a:noFill/>
          <a:ln>
            <a:noFill/>
          </a:ln>
        </p:spPr>
      </p:sp>
      <p:sp>
        <p:nvSpPr>
          <p:cNvPr id="93" name="Google Shape;93;p19" descr="Headline"/>
          <p:cNvSpPr txBox="1">
            <a:spLocks noGrp="1"/>
          </p:cNvSpPr>
          <p:nvPr>
            <p:ph type="title"/>
          </p:nvPr>
        </p:nvSpPr>
        <p:spPr>
          <a:xfrm>
            <a:off x="0" y="1161829"/>
            <a:ext cx="5670000" cy="1755000"/>
          </a:xfrm>
          <a:prstGeom prst="rect">
            <a:avLst/>
          </a:prstGeom>
          <a:solidFill>
            <a:srgbClr val="FFFFFF"/>
          </a:solidFill>
          <a:ln>
            <a:noFill/>
          </a:ln>
        </p:spPr>
        <p:txBody>
          <a:bodyPr spcFirstLastPara="1" wrap="square" lIns="270000" tIns="135000" rIns="68575" bIns="34275" anchor="ctr" anchorCtr="0">
            <a:normAutofit/>
          </a:bodyPr>
          <a:lstStyle>
            <a:lvl1pPr lvl="0" algn="l">
              <a:lnSpc>
                <a:spcPct val="90000"/>
              </a:lnSpc>
              <a:spcBef>
                <a:spcPts val="0"/>
              </a:spcBef>
              <a:spcAft>
                <a:spcPts val="0"/>
              </a:spcAft>
              <a:buClr>
                <a:srgbClr val="000000"/>
              </a:buClr>
              <a:buSzPts val="3300"/>
              <a:buFont typeface="Calibri"/>
              <a:buNone/>
              <a:defRPr>
                <a:solidFill>
                  <a:srgbClr val="000000"/>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2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 name="Google Shape;97;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7" name="Google Shape;107;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 name="Google Shape;108;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0" name="Google Shape;110;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Diagram or Organization Chart" type="dgm">
  <p:cSld name="DIAGRAM">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457200" y="91678"/>
            <a:ext cx="7543800" cy="971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4" name="Google Shape;114;p23"/>
          <p:cNvSpPr>
            <a:spLocks noGrp="1"/>
          </p:cNvSpPr>
          <p:nvPr>
            <p:ph type="dgm" idx="2"/>
          </p:nvPr>
        </p:nvSpPr>
        <p:spPr>
          <a:xfrm>
            <a:off x="457200" y="1289447"/>
            <a:ext cx="8229600" cy="33087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5" name="Google Shape;115;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6" name="Google Shape;116;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8"/>
        <p:cNvGrpSpPr/>
        <p:nvPr/>
      </p:nvGrpSpPr>
      <p:grpSpPr>
        <a:xfrm>
          <a:off x="0" y="0"/>
          <a:ext cx="0" cy="0"/>
          <a:chOff x="0" y="0"/>
          <a:chExt cx="0" cy="0"/>
        </a:xfrm>
      </p:grpSpPr>
      <p:sp>
        <p:nvSpPr>
          <p:cNvPr id="119" name="Google Shape;119;p2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0" name="Google Shape;120;p24"/>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21" name="Google Shape;121;p24"/>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8_Blank">
  <p:cSld name="28_Blank">
    <p:spTree>
      <p:nvGrpSpPr>
        <p:cNvPr id="1" name="Shape 129"/>
        <p:cNvGrpSpPr/>
        <p:nvPr/>
      </p:nvGrpSpPr>
      <p:grpSpPr>
        <a:xfrm>
          <a:off x="0" y="0"/>
          <a:ext cx="0" cy="0"/>
          <a:chOff x="0" y="0"/>
          <a:chExt cx="0" cy="0"/>
        </a:xfrm>
      </p:grpSpPr>
      <p:sp>
        <p:nvSpPr>
          <p:cNvPr id="130" name="Google Shape;130;p26"/>
          <p:cNvSpPr>
            <a:spLocks noGrp="1"/>
          </p:cNvSpPr>
          <p:nvPr>
            <p:ph type="pic" idx="2"/>
          </p:nvPr>
        </p:nvSpPr>
        <p:spPr>
          <a:xfrm>
            <a:off x="5366657" y="820794"/>
            <a:ext cx="3777300" cy="35019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131"/>
        <p:cNvGrpSpPr/>
        <p:nvPr/>
      </p:nvGrpSpPr>
      <p:grpSpPr>
        <a:xfrm>
          <a:off x="0" y="0"/>
          <a:ext cx="0" cy="0"/>
          <a:chOff x="0" y="0"/>
          <a:chExt cx="0" cy="0"/>
        </a:xfrm>
      </p:grpSpPr>
      <p:sp>
        <p:nvSpPr>
          <p:cNvPr id="132" name="Google Shape;132;p27"/>
          <p:cNvSpPr>
            <a:spLocks noGrp="1"/>
          </p:cNvSpPr>
          <p:nvPr>
            <p:ph type="pic" idx="2"/>
          </p:nvPr>
        </p:nvSpPr>
        <p:spPr>
          <a:xfrm rot="263173">
            <a:off x="4800873" y="530921"/>
            <a:ext cx="3906943" cy="4081443"/>
          </a:xfrm>
          <a:prstGeom prst="rect">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3"/>
        <p:cNvGrpSpPr/>
        <p:nvPr/>
      </p:nvGrpSpPr>
      <p:grpSpPr>
        <a:xfrm>
          <a:off x="0" y="0"/>
          <a:ext cx="0" cy="0"/>
          <a:chOff x="0" y="0"/>
          <a:chExt cx="0" cy="0"/>
        </a:xfrm>
      </p:grpSpPr>
      <p:sp>
        <p:nvSpPr>
          <p:cNvPr id="134" name="Google Shape;134;p28"/>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Clr>
                <a:schemeClr val="dk1"/>
              </a:buClr>
              <a:buSzPts val="2100"/>
              <a:buFont typeface="Calibri"/>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135" name="Google Shape;135;p28"/>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lvl="0" indent="-317500" algn="l">
              <a:lnSpc>
                <a:spcPct val="115000"/>
              </a:lnSpc>
              <a:spcBef>
                <a:spcPts val="0"/>
              </a:spcBef>
              <a:spcAft>
                <a:spcPts val="0"/>
              </a:spcAft>
              <a:buClr>
                <a:schemeClr val="dk1"/>
              </a:buClr>
              <a:buSzPts val="1400"/>
              <a:buChar char="●"/>
              <a:defRPr/>
            </a:lvl1pPr>
            <a:lvl2pPr marL="914400" lvl="1" indent="-298450" algn="l">
              <a:lnSpc>
                <a:spcPct val="115000"/>
              </a:lnSpc>
              <a:spcBef>
                <a:spcPts val="1600"/>
              </a:spcBef>
              <a:spcAft>
                <a:spcPts val="0"/>
              </a:spcAft>
              <a:buClr>
                <a:schemeClr val="dk1"/>
              </a:buClr>
              <a:buSzPts val="1100"/>
              <a:buChar char="○"/>
              <a:defRPr/>
            </a:lvl2pPr>
            <a:lvl3pPr marL="1371600" lvl="2" indent="-298450" algn="l">
              <a:lnSpc>
                <a:spcPct val="115000"/>
              </a:lnSpc>
              <a:spcBef>
                <a:spcPts val="1600"/>
              </a:spcBef>
              <a:spcAft>
                <a:spcPts val="0"/>
              </a:spcAft>
              <a:buClr>
                <a:schemeClr val="dk1"/>
              </a:buClr>
              <a:buSzPts val="1100"/>
              <a:buChar char="■"/>
              <a:defRPr/>
            </a:lvl3pPr>
            <a:lvl4pPr marL="1828800" lvl="3" indent="-298450" algn="l">
              <a:lnSpc>
                <a:spcPct val="115000"/>
              </a:lnSpc>
              <a:spcBef>
                <a:spcPts val="1600"/>
              </a:spcBef>
              <a:spcAft>
                <a:spcPts val="0"/>
              </a:spcAft>
              <a:buClr>
                <a:schemeClr val="dk1"/>
              </a:buClr>
              <a:buSzPts val="1100"/>
              <a:buChar char="●"/>
              <a:defRPr/>
            </a:lvl4pPr>
            <a:lvl5pPr marL="2286000" lvl="4" indent="-298450" algn="l">
              <a:lnSpc>
                <a:spcPct val="115000"/>
              </a:lnSpc>
              <a:spcBef>
                <a:spcPts val="1600"/>
              </a:spcBef>
              <a:spcAft>
                <a:spcPts val="0"/>
              </a:spcAft>
              <a:buClr>
                <a:schemeClr val="dk1"/>
              </a:buClr>
              <a:buSzPts val="1100"/>
              <a:buChar char="○"/>
              <a:defRPr/>
            </a:lvl5pPr>
            <a:lvl6pPr marL="2743200" lvl="5" indent="-298450" algn="l">
              <a:lnSpc>
                <a:spcPct val="115000"/>
              </a:lnSpc>
              <a:spcBef>
                <a:spcPts val="1600"/>
              </a:spcBef>
              <a:spcAft>
                <a:spcPts val="0"/>
              </a:spcAft>
              <a:buClr>
                <a:schemeClr val="dk1"/>
              </a:buClr>
              <a:buSzPts val="1100"/>
              <a:buChar char="■"/>
              <a:defRPr/>
            </a:lvl6pPr>
            <a:lvl7pPr marL="3200400" lvl="6" indent="-298450" algn="l">
              <a:lnSpc>
                <a:spcPct val="115000"/>
              </a:lnSpc>
              <a:spcBef>
                <a:spcPts val="1600"/>
              </a:spcBef>
              <a:spcAft>
                <a:spcPts val="0"/>
              </a:spcAft>
              <a:buClr>
                <a:schemeClr val="dk1"/>
              </a:buClr>
              <a:buSzPts val="1100"/>
              <a:buChar char="●"/>
              <a:defRPr/>
            </a:lvl7pPr>
            <a:lvl8pPr marL="3657600" lvl="7" indent="-298450" algn="l">
              <a:lnSpc>
                <a:spcPct val="115000"/>
              </a:lnSpc>
              <a:spcBef>
                <a:spcPts val="1600"/>
              </a:spcBef>
              <a:spcAft>
                <a:spcPts val="0"/>
              </a:spcAft>
              <a:buClr>
                <a:schemeClr val="dk1"/>
              </a:buClr>
              <a:buSzPts val="1100"/>
              <a:buChar char="○"/>
              <a:defRPr/>
            </a:lvl8pPr>
            <a:lvl9pPr marL="4114800" lvl="8" indent="-298450" algn="l">
              <a:lnSpc>
                <a:spcPct val="115000"/>
              </a:lnSpc>
              <a:spcBef>
                <a:spcPts val="1600"/>
              </a:spcBef>
              <a:spcAft>
                <a:spcPts val="1600"/>
              </a:spcAft>
              <a:buClr>
                <a:schemeClr val="dk1"/>
              </a:buClr>
              <a:buSzPts val="1100"/>
              <a:buChar char="■"/>
              <a:defRPr/>
            </a:lvl9pPr>
          </a:lstStyle>
          <a:p>
            <a:endParaRPr/>
          </a:p>
        </p:txBody>
      </p:sp>
      <p:sp>
        <p:nvSpPr>
          <p:cNvPr id="136" name="Google Shape;136;p28"/>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7"/>
        <p:cNvGrpSpPr/>
        <p:nvPr/>
      </p:nvGrpSpPr>
      <p:grpSpPr>
        <a:xfrm>
          <a:off x="0" y="0"/>
          <a:ext cx="0" cy="0"/>
          <a:chOff x="0" y="0"/>
          <a:chExt cx="0" cy="0"/>
        </a:xfrm>
      </p:grpSpPr>
      <p:sp>
        <p:nvSpPr>
          <p:cNvPr id="138" name="Google Shape;138;p29"/>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9"/>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40" name="Google Shape;140;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3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6" name="Google Shape;146;p3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7" name="Google Shape;147;p3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8" name="Google Shape;148;p3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3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0" name="Google Shape;150;p3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1" name="Google Shape;151;p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2"/>
        <p:cNvGrpSpPr/>
        <p:nvPr/>
      </p:nvGrpSpPr>
      <p:grpSpPr>
        <a:xfrm>
          <a:off x="0" y="0"/>
          <a:ext cx="0" cy="0"/>
          <a:chOff x="0" y="0"/>
          <a:chExt cx="0" cy="0"/>
        </a:xfrm>
      </p:grpSpPr>
      <p:sp>
        <p:nvSpPr>
          <p:cNvPr id="153" name="Google Shape;153;p3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4" name="Google Shape;154;p31"/>
          <p:cNvSpPr>
            <a:spLocks noGrp="1"/>
          </p:cNvSpPr>
          <p:nvPr>
            <p:ph type="pic" idx="2"/>
          </p:nvPr>
        </p:nvSpPr>
        <p:spPr>
          <a:xfrm>
            <a:off x="3887391" y="740569"/>
            <a:ext cx="4629300" cy="3655200"/>
          </a:xfrm>
          <a:prstGeom prst="rect">
            <a:avLst/>
          </a:prstGeom>
          <a:noFill/>
          <a:ln>
            <a:noFill/>
          </a:ln>
        </p:spPr>
      </p:sp>
      <p:sp>
        <p:nvSpPr>
          <p:cNvPr id="155" name="Google Shape;155;p3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56" name="Google Shape;156;p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 name="Google Shape;157;p3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8" name="Google Shape;158;p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9"/>
        <p:cNvGrpSpPr/>
        <p:nvPr/>
      </p:nvGrpSpPr>
      <p:grpSpPr>
        <a:xfrm>
          <a:off x="0" y="0"/>
          <a:ext cx="0" cy="0"/>
          <a:chOff x="0" y="0"/>
          <a:chExt cx="0" cy="0"/>
        </a:xfrm>
      </p:grpSpPr>
      <p:sp>
        <p:nvSpPr>
          <p:cNvPr id="160" name="Google Shape;160;p3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1" name="Google Shape;161;p3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5"/>
        <p:cNvGrpSpPr/>
        <p:nvPr/>
      </p:nvGrpSpPr>
      <p:grpSpPr>
        <a:xfrm>
          <a:off x="0" y="0"/>
          <a:ext cx="0" cy="0"/>
          <a:chOff x="0" y="0"/>
          <a:chExt cx="0" cy="0"/>
        </a:xfrm>
      </p:grpSpPr>
      <p:sp>
        <p:nvSpPr>
          <p:cNvPr id="166" name="Google Shape;166;p33"/>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3"/>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p3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0" name="Google Shape;170;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8" name="Google Shape;78;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9" name="Google Shape;79;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0" name="Google Shape;80;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1" name="Google Shape;81;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888888"/>
                </a:solidFill>
                <a:latin typeface="Calibri"/>
                <a:ea typeface="Calibri"/>
                <a:cs typeface="Calibri"/>
                <a:sym typeface="Calibri"/>
              </a:defRPr>
            </a:lvl1pPr>
            <a:lvl2pPr marL="0" marR="0" lvl="1" indent="0" algn="r">
              <a:spcBef>
                <a:spcPts val="0"/>
              </a:spcBef>
              <a:buNone/>
              <a:defRPr sz="900" b="0" i="0" u="none" strike="noStrike" cap="none">
                <a:solidFill>
                  <a:srgbClr val="888888"/>
                </a:solidFill>
                <a:latin typeface="Calibri"/>
                <a:ea typeface="Calibri"/>
                <a:cs typeface="Calibri"/>
                <a:sym typeface="Calibri"/>
              </a:defRPr>
            </a:lvl2pPr>
            <a:lvl3pPr marL="0" marR="0" lvl="2" indent="0" algn="r">
              <a:spcBef>
                <a:spcPts val="0"/>
              </a:spcBef>
              <a:buNone/>
              <a:defRPr sz="900" b="0" i="0" u="none" strike="noStrike" cap="none">
                <a:solidFill>
                  <a:srgbClr val="888888"/>
                </a:solidFill>
                <a:latin typeface="Calibri"/>
                <a:ea typeface="Calibri"/>
                <a:cs typeface="Calibri"/>
                <a:sym typeface="Calibri"/>
              </a:defRPr>
            </a:lvl3pPr>
            <a:lvl4pPr marL="0" marR="0" lvl="3" indent="0" algn="r">
              <a:spcBef>
                <a:spcPts val="0"/>
              </a:spcBef>
              <a:buNone/>
              <a:defRPr sz="900" b="0" i="0" u="none" strike="noStrike" cap="none">
                <a:solidFill>
                  <a:srgbClr val="888888"/>
                </a:solidFill>
                <a:latin typeface="Calibri"/>
                <a:ea typeface="Calibri"/>
                <a:cs typeface="Calibri"/>
                <a:sym typeface="Calibri"/>
              </a:defRPr>
            </a:lvl4pPr>
            <a:lvl5pPr marL="0" marR="0" lvl="4" indent="0" algn="r">
              <a:spcBef>
                <a:spcPts val="0"/>
              </a:spcBef>
              <a:buNone/>
              <a:defRPr sz="900" b="0" i="0" u="none" strike="noStrike" cap="none">
                <a:solidFill>
                  <a:srgbClr val="888888"/>
                </a:solidFill>
                <a:latin typeface="Calibri"/>
                <a:ea typeface="Calibri"/>
                <a:cs typeface="Calibri"/>
                <a:sym typeface="Calibri"/>
              </a:defRPr>
            </a:lvl5pPr>
            <a:lvl6pPr marL="0" marR="0" lvl="5" indent="0" algn="r">
              <a:spcBef>
                <a:spcPts val="0"/>
              </a:spcBef>
              <a:buNone/>
              <a:defRPr sz="900" b="0" i="0" u="none" strike="noStrike" cap="none">
                <a:solidFill>
                  <a:srgbClr val="888888"/>
                </a:solidFill>
                <a:latin typeface="Calibri"/>
                <a:ea typeface="Calibri"/>
                <a:cs typeface="Calibri"/>
                <a:sym typeface="Calibri"/>
              </a:defRPr>
            </a:lvl6pPr>
            <a:lvl7pPr marL="0" marR="0" lvl="6" indent="0" algn="r">
              <a:spcBef>
                <a:spcPts val="0"/>
              </a:spcBef>
              <a:buNone/>
              <a:defRPr sz="900" b="0" i="0" u="none" strike="noStrike" cap="none">
                <a:solidFill>
                  <a:srgbClr val="888888"/>
                </a:solidFill>
                <a:latin typeface="Calibri"/>
                <a:ea typeface="Calibri"/>
                <a:cs typeface="Calibri"/>
                <a:sym typeface="Calibri"/>
              </a:defRPr>
            </a:lvl7pPr>
            <a:lvl8pPr marL="0" marR="0" lvl="7" indent="0" algn="r">
              <a:spcBef>
                <a:spcPts val="0"/>
              </a:spcBef>
              <a:buNone/>
              <a:defRPr sz="900" b="0" i="0" u="none" strike="noStrike" cap="none">
                <a:solidFill>
                  <a:srgbClr val="888888"/>
                </a:solidFill>
                <a:latin typeface="Calibri"/>
                <a:ea typeface="Calibri"/>
                <a:cs typeface="Calibri"/>
                <a:sym typeface="Calibri"/>
              </a:defRPr>
            </a:lvl8pPr>
            <a:lvl9pPr marL="0" marR="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a:t>CPS training </a:t>
            </a:r>
            <a:endParaRPr/>
          </a:p>
        </p:txBody>
      </p:sp>
      <p:sp>
        <p:nvSpPr>
          <p:cNvPr id="176" name="Google Shape;176;p3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77" name="Google Shape;177;p34" title="CPS content (2).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3" name="Google Shape;183;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4" name="Google Shape;184;p35" title="2.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90" name="Google Shape;190;p36" title="CPS content (9).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96" name="Google Shape;196;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97" name="Google Shape;197;p37" title="3.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Why are we talking about this → </a:t>
            </a:r>
            <a:endParaRPr/>
          </a:p>
        </p:txBody>
      </p:sp>
      <p:sp>
        <p:nvSpPr>
          <p:cNvPr id="203" name="Google Shape;203;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On the rise slides - add in this is translating directly into the classroom and THEN </a:t>
            </a:r>
            <a:endParaRPr/>
          </a:p>
          <a:p>
            <a:pPr marL="0" lvl="0" indent="0" algn="l" rtl="0">
              <a:spcBef>
                <a:spcPts val="1200"/>
              </a:spcBef>
              <a:spcAft>
                <a:spcPts val="1200"/>
              </a:spcAft>
              <a:buNone/>
            </a:pPr>
            <a:r>
              <a:rPr lang="en-GB"/>
              <a:t>Oftsted report → girls aged 14 most likely to report rape, public transport in london girls study </a:t>
            </a:r>
            <a:endParaRPr/>
          </a:p>
        </p:txBody>
      </p:sp>
      <p:pic>
        <p:nvPicPr>
          <p:cNvPr id="204" name="Google Shape;204;p38" title="Keynote (5).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10" name="Google Shape;210;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11" name="Google Shape;211;p39" title="CPS content (3).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17" name="Google Shape;217;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18" name="Google Shape;218;p40" title="2.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24" name="Google Shape;224;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25" name="Google Shape;225;p41" title="4.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31" name="Google Shape;231;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32" name="Google Shape;232;p42" title="CPS content (11).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38" name="Google Shape;238;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39" name="Google Shape;239;p43" title="5.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45" name="Google Shape;245;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46" name="Google Shape;246;p44" title="6.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52" name="Google Shape;252;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53" name="Google Shape;253;p45" title="7.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59" name="Google Shape;259;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60" name="Google Shape;260;p46" title="8.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66" name="Google Shape;266;p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67" name="Google Shape;267;p47" title="CPS content (12).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73" name="Google Shape;273;p4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74" name="Google Shape;274;p48" title="CPS content (1).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9"/>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endParaRPr/>
          </a:p>
        </p:txBody>
      </p:sp>
      <p:sp>
        <p:nvSpPr>
          <p:cNvPr id="280" name="Google Shape;280;p49"/>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pic>
        <p:nvPicPr>
          <p:cNvPr id="281" name="Google Shape;281;p49" title="CPS content (4).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50"/>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endParaRPr/>
          </a:p>
        </p:txBody>
      </p:sp>
      <p:sp>
        <p:nvSpPr>
          <p:cNvPr id="287" name="Google Shape;287;p50"/>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pic>
        <p:nvPicPr>
          <p:cNvPr id="288" name="Google Shape;288;p50" title="CPS content (6).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94" name="Google Shape;294;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95" name="Google Shape;295;p51" title="Keynote (1).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01" name="Google Shape;301;p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02" name="Google Shape;302;p52" title="27.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08" name="Google Shape;308;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09" name="Google Shape;309;p53" title="30.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15" name="Google Shape;315;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16" name="Google Shape;316;p54" title="CPS content (10).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22" name="Google Shape;322;p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23" name="Google Shape;323;p55" title="CPS content (7).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29" name="Google Shape;329;p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30" name="Google Shape;330;p56" title="CPS content (15).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36" name="Google Shape;336;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37" name="Google Shape;337;p57" title="23.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43" name="Google Shape;343;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44" name="Google Shape;344;p58" title="CPS content.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50" name="Google Shape;350;p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51" name="Google Shape;351;p59" title="25.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57" name="Google Shape;357;p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58" name="Google Shape;358;p60" title="23.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59" name="Google Shape;359;p60" title="24.jpg"/>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65" name="Google Shape;365;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6" name="Google Shape;366;p61" title="26.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72" name="Google Shape;372;p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73" name="Google Shape;373;p62" title="CPS content (17).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79" name="Google Shape;379;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80" name="Google Shape;380;p63" title="28.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86" name="Google Shape;386;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87" name="Google Shape;387;p64" title="CPS content (8).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93" name="Google Shape;393;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94" name="Google Shape;394;p65" title="35.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00" name="Google Shape;400;p6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01" name="Google Shape;401;p66" title="30.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07" name="Google Shape;407;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08" name="Google Shape;408;p67" title="CPS content (18).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14" name="Google Shape;414;p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15" name="Google Shape;415;p68" title="31.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21" name="Google Shape;421;p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22" name="Google Shape;422;p69" title="32.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28" name="Google Shape;428;p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29" name="Google Shape;429;p70" title="33.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35" name="Google Shape;435;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36" name="Google Shape;436;p71" title="CPS content (16).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72" title="CPS content (1).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Change for workplaces</a:t>
            </a:r>
            <a:endParaRPr/>
          </a:p>
        </p:txBody>
      </p:sp>
      <p:sp>
        <p:nvSpPr>
          <p:cNvPr id="447" name="Google Shape;447;p7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48" name="Google Shape;448;p73" title="36.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54" name="Google Shape;454;p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55" name="Google Shape;455;p74" title="46.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461" name="Google Shape;461;p7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62" name="Google Shape;462;p75" title="35.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Thank you &amp; Contact details</a:t>
            </a:r>
            <a:endParaRPr/>
          </a:p>
        </p:txBody>
      </p:sp>
      <p:sp>
        <p:nvSpPr>
          <p:cNvPr id="468" name="Google Shape;468;p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69" name="Google Shape;469;p76" title="CPS content (2).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43</Slides>
  <Notes>43</Notes>
  <HiddenSlides>0</HiddenSlide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Simple Light</vt:lpstr>
      <vt:lpstr>Office Theme</vt:lpstr>
      <vt:lpstr>CPS training </vt:lpstr>
      <vt:lpstr>PowerPoint Presentation</vt:lpstr>
      <vt:lpstr>PowerPoint Presentation</vt:lpstr>
      <vt:lpstr>PowerPoint Presentation</vt:lpstr>
      <vt:lpstr>Why are we talking about this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 for workplaces</vt:lpstr>
      <vt:lpstr>PowerPoint Presentation</vt:lpstr>
      <vt:lpstr>PowerPoint Presentation</vt:lpstr>
      <vt:lpstr>Thank you &amp; Contact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2025-12-22T13:10:18Z</dcterms:modified>
</cp:coreProperties>
</file>